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70" r:id="rId13"/>
    <p:sldId id="272" r:id="rId14"/>
    <p:sldId id="267" r:id="rId15"/>
    <p:sldId id="273" r:id="rId16"/>
    <p:sldId id="275" r:id="rId17"/>
    <p:sldId id="276" r:id="rId18"/>
    <p:sldId id="274" r:id="rId19"/>
    <p:sldId id="26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31:49.8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765 503 24575,'-6'2'0,"-32"17"0,16-8 0,-190 93 0,153-70 0,-83 61 0,130-85 0,0 1 0,0 0 0,1 1 0,0 1 0,1 0 0,1 0 0,-10 18 0,-4 13 0,-17 47 0,33-72 0,-18 43 0,3 2 0,2 0 0,4 2 0,2 0 0,-7 98 0,20-133 0,1-1 0,2 1 0,2 0 0,11 49 0,0-22 0,34 78 0,-33-99 0,2-1 0,42 63 0,61 57 0,-62-90 0,3-4 0,3-2 0,132 94 0,-23-12 0,-100-78 0,-55-50 0,0 0 0,0-2 0,1 0 0,44 18 0,93 24 0,-99-36 0,360 134 0,-355-127 0,0-2 0,2-3 0,1-2 0,0-4 0,0-3 0,100 5 0,-30-12 0,176-18 0,-242 5 0,-1-4 0,0-3 0,-1-2 0,-2-4 0,0-2 0,-1-3 0,72-42 0,-21 16 0,-90 43 0,0-1 0,0-2 0,-1 0 0,38-27 0,-55 32 0,0 0 0,-1-1 0,0 0 0,0 0 0,-1 0 0,-1-1 0,7-13 0,17-26 0,98-123 0,-1 3 0,-97 126 0,-3-1 0,24-50 0,-39 66 0,-2 1 0,0-2 0,-1 1 0,-2-1 0,4-51 0,-6-148 0,-6 171 0,2 8 0,-4-1 0,-12-67 0,10 90 0,-1 0 0,-1 1 0,-2 0 0,0 0 0,-28-46 0,3 18 0,-3 2 0,-68-74 0,-106-77 0,115 119 0,-5 5 0,-2 4 0,-141-75 0,140 94 0,-2 4 0,-171-56 0,-248-21 0,392 100 0,31 5 0,-13-3 0,-187-20 0,289 46 0,1 0 0,-1 1 0,0 0 0,1 1 0,-1 1 0,1 0 0,-1 1 0,1 1 0,-20 7 0,-32 21 0,2 3 0,-64 46 0,-108 98 0,220-167-455,1 1 0,-18 19 0,19-14-6371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18.8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0 120 24575,'3'0'0,"4"0"0,41 0 0,72 0 0,59 0 0,59-6 0,33-2-2363,36 1 2363,10-6-1625,10-2 1625,-7 0 0,-34-2 0,-50 0 0,-59 4 0,-60 4-4203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20.2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6768 0 24575,'0'0'0,"0"0"0,0 0 0,-1 1 0,1-1 0,-1 0 0,1 0 0,0 0 0,-1 0 0,1 0 0,0 0 0,-1 0 0,1 1 0,0-1 0,0 0 0,-1 0 0,1 0 0,0 1 0,-1-1 0,1 0 0,0 0 0,0 1 0,-1-1 0,1 0 0,0 1 0,0-1 0,0 0 0,0 0 0,-1 1 0,1-1 0,0 1 0,0-1 0,-6 11 0,0 0 0,1 0 0,0 1 0,-5 18 0,-1 4 0,-60 177-195,-170 473-1740,-135 229-1158,-62-19 2602,315-675-497,-225 304 1,255-405 1090,-5-4 1,-4-4 0,-219 180 0,-298 139 1638,476-335-1521,113-75-244,-1147 773 1537,1015-682-1514,-181 90 0,298-176 6,-674 385 977,602-327-762,5 4 0,3 5 0,-161 174 0,165-144-25,5 4 0,-163 271 0,224-326-57,-32 79 1,56-110-71,2 0 1,1 0 0,-12 76-1,13-7-24,4 1-1,9 132 1,2-191 22,1 0 0,3 0-1,2 0 1,2-1 0,3-1 0,1 0 0,2-1 0,3-1-1,49 82 1,-3-28-67,4-3 0,4-4 0,92 88 0,-113-129-54,3-2 0,2-3-1,2-2 1,1-4 0,3-1 0,1-4-1,2-3 1,1-2 0,110 32 0,-85-36 54,0-4 0,1-4 0,1-4 0,139 4 0,-224-18 0,0-1 0,0 0 0,0-1 0,0 0 0,0-1 0,0 0 0,0-1 0,0 0 0,19-9 0,130-75-823,-131 72-6003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36.3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120 171 24575,'37'140'0,"27"113"0,1-20 0,-64-230 0,0-1 0,0 1 0,0 0 0,0 0 0,0-1 0,1 1 0,0 0 0,-1-1 0,1 1 0,3 2 0,-4-4 0,0-1 0,0 1 0,-1-1 0,1 0 0,0 1 0,0-1 0,0 0 0,0 1 0,0-1 0,0 0 0,0 0 0,0 0 0,0 0 0,0 0 0,0 0 0,0 0 0,0 0 0,0-1 0,-1 1 0,1 0 0,0-1 0,0 1 0,0 0 0,0-1 0,0 1 0,0-1 0,-1 1 0,1-1 0,0 1 0,0-1 0,-1 0 0,1 1 0,-1-1 0,1 0 0,0-1 0,11-12 0,-1-1 0,0 0 0,-1 0 0,-1-1 0,13-33 0,2-1 0,-12 28 0,14-25 0,-3-1 0,30-86 0,-50 127 0,0-1 0,1 1 0,-1 1 0,7-10 0,-7 13 0,0-1 0,-1 0 0,1 0 0,-1 0 0,0 0 0,0-1 0,0 1 0,-1-1 0,1 1 0,-1-1 0,0 0 0,-1 1 0,1-1 0,-1-5 0,0 8 0,-1 1 0,1-1 0,-1 1 0,0 0 0,1-1 0,-1 1 0,0 0 0,0 0 0,0-1 0,0 1 0,0 0 0,0 0 0,0 0 0,-1 0 0,1 0 0,0 1 0,-1-1 0,1 0 0,0 0 0,-1 1 0,-1-1 0,-38-11 0,21 6 0,-118-48 0,102 37 0,22 10 0,0 0 0,-15-3 0,-13-10 0,35 16 0,0 0 0,0 1 0,0 0 0,-13-4 0,20 7 0,-1 0 0,1 0 0,0 0 0,-1-1 0,1 1 0,0 0 0,-1 0 0,1 0 0,-1 0 0,1 0 0,0 0 0,-1 0 0,1 0 0,0 0 0,-1 0 0,1 0 0,-1 0 0,1 1 0,0-1 0,-1 0 0,1 0 0,0 0 0,-1 0 0,1 1 0,0-1 0,0 0 0,-1 0 0,1 1 0,0-1 0,-1 0 0,1 0 0,0 1 0,0-1 0,1 14 0,18 20 0,-16-29 0,9 14 0,2-1 0,1 0 0,16 17 0,-10-13 0,-15-13 0,0 0 0,-1 0 0,0 1 0,-1 0 0,0 0 0,0 0 0,-1 0 0,4 20 0,3 9 0,6 13 0,9 61 0,-25-177 0,-2-54 0,2 115 0,-1 0 0,1 0 0,-1-1 0,0 1 0,0 0 0,0 0 0,0 0 0,0 0 0,-1 0 0,1 1 0,-1-1 0,0 0 0,0 1 0,0-1 0,0 1 0,0-1 0,0 1 0,-1 0 0,1 0 0,-5-2 0,-2-1 0,-1 0 0,0 1 0,0 0 0,-19-4 0,19 6 0,1-1 0,-1 0 0,1 0 0,-1-1 0,-14-9 0,21 11 0,-11-9 0,14 11 0,-1 0 0,1-1 0,0 1 0,0 0 0,0 0 0,0-1 0,0 1 0,-1 0 0,1 0 0,0-1 0,0 1 0,0 0 0,0 0 0,0-1 0,0 1 0,0 0 0,0-1 0,0 1 0,0 0 0,0 0 0,0-1 0,0 1 0,1 0 0,-1 0 0,0-1 0,0 1 0,0 0 0,0 0 0,0-1 0,0 1 0,1 0 0,-1 0 0,0-1 0,0 1 0,0 0 0,1 0 0,-1 0 0,0 0 0,0-1 0,1 1 0,-1 0 0,0 0 0,0 0 0,1 0 0,-1 0 0,0 0 0,0 0 0,1 0 0,-1 0 0,0 0 0,0 0 0,1 0 0,-1 0 0,1 0 0,7-2 0,1 0 0,0 1 0,0 1 0,0-1 0,0 2 0,9 0 0,58 10 0,-59-8 0,4 1 0,30 4 0,52 17 0,-102-25 0,-1 0 0,1 0 0,0 1 0,0-1 0,-1 1 0,1-1 0,0 1 0,0-1 0,-1 1 0,1-1 0,0 1 0,-1 0 0,1-1 0,-1 1 0,1 0 0,-1-1 0,1 1 0,-1 0 0,0 0 0,1 0 0,-1-1 0,0 1 0,1 0 0,-1 0 0,0 0 0,0 0 0,0 0 0,0 0 0,0-1 0,0 1 0,0 0 0,0 0 0,0 0 0,0 0 0,-1 0 0,1-1 0,0 1 0,-1 0 0,0 1 0,-2 6 0,0 0 0,-1 0 0,-7 11 0,0-1 0,5-3 0,2 0 0,-1 0 0,2 0 0,0 0 0,1 1 0,0-1 0,1 1 0,3 28 0,-3 25 0,1-68 0,0 0 0,0 1 0,0-1 0,0 1 0,0-1 0,-1 0 0,1 1 0,0-1 0,-1 0 0,1 1 0,-1-1 0,1 0 0,-1 0 0,0 0 0,1 1 0,-1-1 0,0 0 0,0 0 0,0 0 0,0 0 0,0 0 0,0 0 0,0 0 0,0-1 0,0 1 0,-1 0 0,1-1 0,0 1 0,0-1 0,-1 1 0,1-1 0,-2 1 0,1-1 0,-1 0 0,1 0 0,0 0 0,-1-1 0,1 1 0,0-1 0,0 1 0,0-1 0,-1 0 0,1 0 0,0 0 0,0 0 0,0 0 0,0-1 0,0 1 0,1 0 0,-1-1 0,-2-2 0,-123-127 0,116 118 0,1-1 0,1 0 0,-14-28 0,14 23 0,-23-30 0,10 20 0,1 0 0,1-1 0,-28-59 0,48 88 0,-1 0 0,1 0 0,-1 0 0,1 0 0,-1-1 0,1 1 0,0 0 0,-1 0 0,1-1 0,0 1 0,0 0 0,0 0 0,0-1 0,0 1 0,0 0 0,1 0 0,-1-1 0,0 1 0,1 0 0,-1 0 0,0-1 0,1 1 0,0 0 0,0-2 0,1 2 0,-1 0 0,1 0 0,-1 0 0,1 0 0,-1 0 0,1 0 0,0 0 0,-1 1 0,1-1 0,0 1 0,0-1 0,0 1 0,-1 0 0,5-1 0,6 1 0,0 0 0,0 1 0,24 5 0,2 4 0,1 1 0,-1 3 0,59 29 0,-60-26 0,-20-4 0,-12-7 0,-13-6 0,-4-4 0,0 0 0,1-1 0,-1 0 0,-18-13 0,-11-5 0,31 18 0,-12-5 0,0 0 0,1-2 0,0-1 0,0 0 0,-27-25 0,34 25 0,-2 1 0,0 1 0,0 0 0,-1 1 0,-29-13 0,19 10 0,24 12-136,1-1-1,-1 1 1,1-1-1,0 1 1,0-1-1,0 0 1,0 0-1,0 0 0,-2-2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37.9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130 161 24575,'0'-3'0,"-1"0"0,0 0 0,0 1 0,0-1 0,-1 0 0,1 1 0,0-1 0,-1 1 0,0 0 0,0-1 0,1 1 0,-1 0 0,-4-3 0,-11-15 0,12 10 0,0 1 0,0 0 0,-1 0 0,0 0 0,0 1 0,-1 0 0,0 0 0,0 1 0,-1 0 0,-12-8 0,13 11 171,7 7 0,10 10-1878,7 3-5119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53.4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0 877 24575,'4'0'0,"3"-3"0,10-7 0,8-8 0,15-10 0,28-15 0,48-25 0,41-19 0,15-4 0,18-8-1527,10 1 1527,-8 5 0,-21 9 0,-28 16-539,-34 16 539,-37 18-6125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54.3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0 912 24575,'38'-37'0,"1"1"0,78-53 0,98-46 0,-213 133 0,111-65 0,306-178 0,15 27 0,-362 184 327,19-7-2019,-73 34-5134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6:29:56.7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1 134 24575,'12'-1'0,"1"-1"0,-1 0 0,0 0 0,15-6 0,10-1 0,348-51 0,-230 56 0,-18 2 0,-13-15 0,-79 9 0,89-3 0,-107 8 0,-24 2 0,1 0 0,-1 0 0,0 0 0,1 1 0,-1 0 0,1 0 0,-1 0 0,1 0 0,-1 0 0,0 1 0,1-1 0,-1 1 0,4 1 0,-7-2 0,0 1 0,1-1 0,-1 0 0,0 1 0,1-1 0,-1 1 0,0-1 0,0 0 0,0 1 0,1-1 0,-1 1 0,0-1 0,0 1 0,0-1 0,0 1 0,0-1 0,0 0 0,0 1 0,0-1 0,0 1 0,0-1 0,0 1 0,0-1 0,0 1 0,0-1 0,-1 1 0,1-1 0,0 0 0,0 1 0,0-1 0,-1 1 0,1-1 0,0 0 0,-1 1 0,-12 18 0,7-13 0,-122 225 0,91-150 0,-19 35 0,35-78 0,-19 54 0,26-58 0,-2 1 0,-27 44 0,35-65 0,0 0 0,1 1 0,1 0 0,-5 16 0,1-3 0,3-11-1365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B1BFC-6328-4B6B-8FE9-D523DB2D28B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E673C-DD02-4B7E-8258-19F27CEB6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92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E673C-DD02-4B7E-8258-19F27CEB674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EE4DB-15B2-D1A0-854D-7BC67406A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E2156A-6181-B3EC-4574-0B4EC7031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AA322-35E1-030C-3722-A26D19B0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B22DD-668D-E1B9-CF53-576FA498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C9DBA-3EA6-29CD-8CF4-34C0343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31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132A0-711E-3CBD-199D-C8923063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7201AA-80D9-DA2F-6A44-A8A712479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01B31-AB76-739A-EB7C-E814B87A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DC355-1375-4152-3DCF-1A40B3CD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146B3-D59C-87C3-DBC4-09F5F6EC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04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3F703B-A9A3-F8D4-DFBA-22D6C0CB1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5A49A9-6B9D-E3F5-D854-23F24D7D1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761AB-562A-2A13-215F-3AA1A8F01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08514-4E86-31AD-DEDF-CDDCDE5B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73075-B205-05D1-3544-A206D7E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86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85AEB-BDAC-F119-3F47-9EEA94DB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109DE-ED96-9DAF-BEF7-FF26995B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8C19E-05D2-A4DA-F438-D39EE697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F5C1C-0A85-FD32-8D5A-B85C2671E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65484-00E1-5F20-C4C9-E7BC0ACD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8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1F210-B9F2-6C72-947D-5832D02B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60E2A-235D-1A88-0F36-810245870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289F40-A585-487D-162F-C29C0347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E1688-E68D-122C-67A8-017A2FEF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A7A24-6E20-8784-F0D1-9C1B6B51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F309B-6F16-F405-28E9-6C9225BC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5B8C2-1FC2-405F-BE4A-C7C5484C7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3B4BC7-94ED-AFEF-6A40-AA33C1366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AF02A-EC3A-ADD6-E7EB-A8A19ABA3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831AA9-FA64-7E19-8A1C-C91A1167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A63149-A68F-03EC-8E1B-509934C9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8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DC5DC-98AA-A5C0-D2D1-03355D83D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FE17BE-7E28-F420-BA8A-08864A97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DE5A65-3893-5DD2-9EA9-449F3117F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3E1B6-EB79-7C29-76C3-6D2EE1D01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50903D-8AAC-1FF8-C274-F2C99012F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36CA3F-1B35-22F9-CD8D-EE9C8262E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A7FCA7-001C-AD94-B912-7CE0DBF0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DEB27D-DEAA-1D68-7CEC-0D928955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6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B041A-E39C-6C38-10FA-37977E48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F0AC7C-9147-ECA4-D4D5-9FE641CD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A15758-C988-EDC7-C7AC-6E188866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4C9FAC-0B51-4E55-14C9-7DD8F48E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5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E437A5-2D7E-5411-34D9-0AE11676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C25051-8548-9BDA-885B-B1DFD1BF2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B961F7-555A-99D9-7955-35C94417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97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054EA-024F-68F9-3C28-1B9AE534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1D178-04E0-1A18-177C-20C330603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798F32-3626-A12E-D31A-DE6305B46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9DA15D-D199-8E66-62F4-D904BE7CA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D7D7DD-6B60-7E2E-8139-2FA43EE2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CDD97-C0E8-A5AD-36CB-8C714F78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5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38FD1-A0C5-908A-447B-89D71B9D9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0148ED-8720-D741-38D1-E0E5600E7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EB8DAD-4922-0E43-4414-B174AE530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D07C6B-C72C-C06D-8E31-75BCB26A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BFD71-D73F-302C-FCB2-CEF3E586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CA5B02-417D-05F8-4943-380F3F30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00E67-8408-8A3D-FD6B-7D587623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6FF06B-9A90-4A10-FBF4-ACC701210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633B4-3EF6-BCF1-3342-18D568A5A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4ACB7-5EB8-4F8E-B6E1-131986BD7064}" type="datetimeFigureOut">
              <a:rPr lang="ko-KR" altLang="en-US" smtClean="0"/>
              <a:t>2023-04-27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DBD7C-B5E9-804B-5837-E307067EF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7FD69-3DA0-811A-E66F-FE5BDBE5E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5FCB-8638-4306-8F79-5B6E56C14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devicemart.co.kr/goods/view?no=1404205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devicemart.co.kr/goods/view?no=1310298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yAAn-XiG-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loutput.com/ko/%EC%83%9D%EC%82%B0/%ED%99%88-%EC%98%A4%ED%86%A0%EB%A9%94%EC%9D%B4%EC%85%98/%EB%9D%BC%EC%A6%88%EB%B2%A0%EB%A6%AC-%ED%8C%8C%EC%9D%B4-%EC%BB%B4%ED%93%A8%ED%8C%85-%EB%AA%A8%EB%93%88-4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WKKJN-ilP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.blog.naver.com/PostView.naver?isHttpsRedirect=true&amp;blogId=i2asys&amp;logNo=22106457874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1091839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1255306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1255306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CDDECC-623F-1FAB-4E5F-D4DA7C71A1B0}"/>
              </a:ext>
            </a:extLst>
          </p:cNvPr>
          <p:cNvSpPr txBox="1"/>
          <p:nvPr/>
        </p:nvSpPr>
        <p:spPr>
          <a:xfrm>
            <a:off x="415636" y="2853523"/>
            <a:ext cx="1136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/>
              <a:t>라즈베리파이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1838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47B36-7264-D338-1078-CD742D58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2" y="88510"/>
            <a:ext cx="10515600" cy="781095"/>
          </a:xfrm>
        </p:spPr>
        <p:txBody>
          <a:bodyPr/>
          <a:lstStyle/>
          <a:p>
            <a:r>
              <a:rPr lang="ko-KR" altLang="en-US" dirty="0"/>
              <a:t>추가구매구성품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D0A1E49-DB8B-5241-764A-7D60681F2993}"/>
              </a:ext>
            </a:extLst>
          </p:cNvPr>
          <p:cNvGrpSpPr/>
          <p:nvPr/>
        </p:nvGrpSpPr>
        <p:grpSpPr>
          <a:xfrm>
            <a:off x="90152" y="991673"/>
            <a:ext cx="6362163" cy="3618964"/>
            <a:chOff x="90152" y="991673"/>
            <a:chExt cx="6362163" cy="36189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9587D9-3D00-CE64-5FEF-3F131356A2D2}"/>
                </a:ext>
              </a:extLst>
            </p:cNvPr>
            <p:cNvSpPr txBox="1"/>
            <p:nvPr/>
          </p:nvSpPr>
          <p:spPr>
            <a:xfrm>
              <a:off x="156156" y="1235809"/>
              <a:ext cx="60949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hlinkClick r:id="rId2"/>
                </a:rPr>
                <a:t>https://www.devicemart.co.kr/goods/view?no=14042050</a:t>
              </a:r>
              <a:r>
                <a:rPr lang="ko-KR" altLang="en-US" sz="1400" dirty="0"/>
                <a:t> 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FDEAE8-BE3C-E9B4-0368-FD3793D5A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70" r="2150" b="11363"/>
            <a:stretch/>
          </p:blipFill>
          <p:spPr>
            <a:xfrm>
              <a:off x="261601" y="1620859"/>
              <a:ext cx="5884035" cy="2842199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3BA185A-5990-BE3B-902B-40329B0B901B}"/>
                </a:ext>
              </a:extLst>
            </p:cNvPr>
            <p:cNvSpPr/>
            <p:nvPr/>
          </p:nvSpPr>
          <p:spPr>
            <a:xfrm>
              <a:off x="90152" y="991673"/>
              <a:ext cx="6362163" cy="36189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ED4786-E196-B28C-31FE-B1C46144325D}"/>
              </a:ext>
            </a:extLst>
          </p:cNvPr>
          <p:cNvGrpSpPr/>
          <p:nvPr/>
        </p:nvGrpSpPr>
        <p:grpSpPr>
          <a:xfrm>
            <a:off x="6623764" y="991673"/>
            <a:ext cx="5306635" cy="3618964"/>
            <a:chOff x="6623764" y="991673"/>
            <a:chExt cx="5306635" cy="361896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023E291-7AB3-7E6C-93F3-FD11388FBB45}"/>
                </a:ext>
              </a:extLst>
            </p:cNvPr>
            <p:cNvSpPr/>
            <p:nvPr/>
          </p:nvSpPr>
          <p:spPr>
            <a:xfrm>
              <a:off x="6623764" y="991673"/>
              <a:ext cx="5306635" cy="361896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hlinkClick r:id="rId4"/>
                </a:rPr>
                <a:t>https://www.devicemart.co.kr/goods/view?no=13102982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7105E29-97D1-72D1-289B-F72FAA7D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834" y="1905256"/>
              <a:ext cx="5126093" cy="2286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5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37256-0790-60D6-A8FE-13DD13E0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19" y="107548"/>
            <a:ext cx="10515600" cy="768216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CM4(compute</a:t>
            </a:r>
            <a:r>
              <a:rPr lang="ko-KR" altLang="en-US" dirty="0"/>
              <a:t> </a:t>
            </a:r>
            <a:r>
              <a:rPr lang="en-US" altLang="ko-KR" dirty="0"/>
              <a:t>module)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2A2B6-3CBB-7EA7-0909-E2466071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9" y="933384"/>
            <a:ext cx="4145925" cy="2968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6F643-E03C-2033-5C87-42ACE100B35E}"/>
              </a:ext>
            </a:extLst>
          </p:cNvPr>
          <p:cNvSpPr txBox="1"/>
          <p:nvPr/>
        </p:nvSpPr>
        <p:spPr>
          <a:xfrm>
            <a:off x="9696182" y="491656"/>
            <a:ext cx="26932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https://youtu.be/myAAn-XiG-0</a:t>
            </a:r>
            <a:r>
              <a:rPr lang="ko-KR" alt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28F2A-3B9A-C6D7-7894-98D7ACCD79BE}"/>
              </a:ext>
            </a:extLst>
          </p:cNvPr>
          <p:cNvSpPr txBox="1"/>
          <p:nvPr/>
        </p:nvSpPr>
        <p:spPr>
          <a:xfrm>
            <a:off x="4301544" y="1012761"/>
            <a:ext cx="8599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/>
              </a:rPr>
              <a:t>https://eloutput.com/ko/%EC%83%9D%EC%82%B0/%ED%99%88-%EC%98%A4%ED%86%A0%EB%A9%94%EC%9D%B4%EC%85%98/%EB%9D%BC%EC%A6%88%EB%B2%A0%EB%A6%AC-%ED%8C%8C%EC%9D%B4-%EC%BB%B4%ED%93%A8%ED%8C%85-%EB%AA%A8%EB%93%88-4/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 err="1"/>
              <a:t>라즈베리파이</a:t>
            </a:r>
            <a:r>
              <a:rPr lang="ko-KR" altLang="en-US" sz="1200" dirty="0"/>
              <a:t> </a:t>
            </a:r>
            <a:r>
              <a:rPr lang="en-US" altLang="ko-KR" sz="1200" dirty="0"/>
              <a:t>compute module 4</a:t>
            </a:r>
            <a:r>
              <a:rPr lang="ko-KR" altLang="en-US" sz="1200" dirty="0"/>
              <a:t>란 무엇인가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BCF93A-71AB-9E36-4147-CC0A4AF5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404" y="1923135"/>
            <a:ext cx="7062704" cy="473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9B283D-5713-A738-B90D-30C41C4A2479}"/>
              </a:ext>
            </a:extLst>
          </p:cNvPr>
          <p:cNvSpPr txBox="1"/>
          <p:nvPr/>
        </p:nvSpPr>
        <p:spPr>
          <a:xfrm>
            <a:off x="367600" y="4389242"/>
            <a:ext cx="345197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한국에 </a:t>
            </a:r>
            <a:r>
              <a:rPr lang="ko-KR" altLang="en-US" dirty="0" err="1"/>
              <a:t>들어온지</a:t>
            </a:r>
            <a:r>
              <a:rPr lang="ko-KR" altLang="en-US" dirty="0"/>
              <a:t> </a:t>
            </a:r>
            <a:r>
              <a:rPr lang="ko-KR" altLang="en-US" dirty="0" err="1"/>
              <a:t>얼마안됨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커스텀하드웨어를</a:t>
            </a:r>
            <a:r>
              <a:rPr lang="ko-KR" altLang="en-US" dirty="0"/>
              <a:t> 만들기 좋음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신뢰성이 좋음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에뮬레이션이 </a:t>
            </a:r>
            <a:r>
              <a:rPr lang="ko-KR" altLang="en-US" dirty="0" err="1"/>
              <a:t>매우좋다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843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D541444-7B9B-02D1-1C87-EE941C8EF4D0}"/>
              </a:ext>
            </a:extLst>
          </p:cNvPr>
          <p:cNvSpPr txBox="1">
            <a:spLocks/>
          </p:cNvSpPr>
          <p:nvPr/>
        </p:nvSpPr>
        <p:spPr>
          <a:xfrm>
            <a:off x="155619" y="107548"/>
            <a:ext cx="10515600" cy="76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라즈베리파이 </a:t>
            </a:r>
            <a:r>
              <a:rPr lang="en-US" altLang="ko-KR"/>
              <a:t>CM4(compute</a:t>
            </a:r>
            <a:r>
              <a:rPr lang="ko-KR" altLang="en-US"/>
              <a:t> </a:t>
            </a:r>
            <a:r>
              <a:rPr lang="en-US" altLang="ko-KR"/>
              <a:t>module)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03CFE-224E-8D16-94C0-3C8558A764E3}"/>
              </a:ext>
            </a:extLst>
          </p:cNvPr>
          <p:cNvSpPr txBox="1"/>
          <p:nvPr/>
        </p:nvSpPr>
        <p:spPr>
          <a:xfrm>
            <a:off x="463788" y="1067130"/>
            <a:ext cx="1089552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라즈베리파이</a:t>
            </a:r>
            <a:r>
              <a:rPr lang="en-US" altLang="ko-KR" dirty="0"/>
              <a:t>4</a:t>
            </a:r>
            <a:r>
              <a:rPr lang="ko-KR" altLang="en-US" dirty="0"/>
              <a:t>와 기술적으로는 같지만 </a:t>
            </a:r>
            <a:r>
              <a:rPr lang="ko-KR" altLang="en-US" dirty="0" err="1"/>
              <a:t>다른점은</a:t>
            </a:r>
            <a:r>
              <a:rPr lang="ko-KR" altLang="en-US" dirty="0"/>
              <a:t> 포트가 없다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그래서 내가 필요한 만큼 나중에 커스텀 해서 </a:t>
            </a:r>
            <a:r>
              <a:rPr lang="ko-KR" altLang="en-US" dirty="0" err="1"/>
              <a:t>만들수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라즈베리파이의</a:t>
            </a:r>
            <a:r>
              <a:rPr lang="ko-KR" altLang="en-US" dirty="0"/>
              <a:t> 뇌 </a:t>
            </a:r>
            <a:r>
              <a:rPr lang="ko-KR" altLang="en-US" dirty="0" err="1"/>
              <a:t>처럼</a:t>
            </a:r>
            <a:r>
              <a:rPr lang="ko-KR" altLang="en-US" dirty="0"/>
              <a:t> 기능만 있고</a:t>
            </a:r>
            <a:r>
              <a:rPr lang="en-US" altLang="ko-KR" dirty="0"/>
              <a:t>, </a:t>
            </a:r>
            <a:r>
              <a:rPr lang="ko-KR" altLang="en-US" dirty="0"/>
              <a:t>연결 할 수 있는 연결고리들은 </a:t>
            </a:r>
            <a:r>
              <a:rPr lang="ko-KR" altLang="en-US" dirty="0" err="1"/>
              <a:t>안들어가있다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11D2DE-06FB-CC73-FCD1-DB6EA44D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34" y="2413522"/>
            <a:ext cx="7063821" cy="4355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665C155-806C-F46D-0229-6FBFF26DD232}"/>
                  </a:ext>
                </a:extLst>
              </p14:cNvPr>
              <p14:cNvContentPartPr/>
              <p14:nvPr/>
            </p14:nvContentPartPr>
            <p14:xfrm>
              <a:off x="3115252" y="3951522"/>
              <a:ext cx="1477800" cy="11635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665C155-806C-F46D-0229-6FBFF26DD2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7612" y="3933882"/>
                <a:ext cx="1513440" cy="11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0B87A49-1C70-B625-A447-21EA76B5A1F9}"/>
                  </a:ext>
                </a:extLst>
              </p14:cNvPr>
              <p14:cNvContentPartPr/>
              <p14:nvPr/>
            </p14:nvContentPartPr>
            <p14:xfrm>
              <a:off x="3921652" y="742122"/>
              <a:ext cx="106344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0B87A49-1C70-B625-A447-21EA76B5A1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3652" y="724122"/>
                <a:ext cx="1099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38D34DB-B8B1-F12E-CBD2-32E7F4AC3058}"/>
                  </a:ext>
                </a:extLst>
              </p14:cNvPr>
              <p14:cNvContentPartPr/>
              <p14:nvPr/>
            </p14:nvContentPartPr>
            <p14:xfrm>
              <a:off x="2186812" y="836802"/>
              <a:ext cx="2436840" cy="35726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38D34DB-B8B1-F12E-CBD2-32E7F4AC30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8812" y="818802"/>
                <a:ext cx="2472480" cy="360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AA34AD-6B5C-3C98-0B2E-B44C033740EB}"/>
              </a:ext>
            </a:extLst>
          </p:cNvPr>
          <p:cNvGrpSpPr/>
          <p:nvPr/>
        </p:nvGrpSpPr>
        <p:grpSpPr>
          <a:xfrm>
            <a:off x="2854612" y="4207482"/>
            <a:ext cx="214920" cy="299880"/>
            <a:chOff x="2854612" y="4207482"/>
            <a:chExt cx="21492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3C866DD-21C6-DBD6-56E4-D568B9A546AF}"/>
                    </a:ext>
                  </a:extLst>
                </p14:cNvPr>
                <p14:cNvContentPartPr/>
                <p14:nvPr/>
              </p14:nvContentPartPr>
              <p14:xfrm>
                <a:off x="2854612" y="4207482"/>
                <a:ext cx="214920" cy="2998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3C866DD-21C6-DBD6-56E4-D568B9A546A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36612" y="4189842"/>
                  <a:ext cx="250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C9756FA-682A-6F16-1F79-D3840D736029}"/>
                    </a:ext>
                  </a:extLst>
                </p14:cNvPr>
                <p14:cNvContentPartPr/>
                <p14:nvPr/>
              </p14:nvContentPartPr>
              <p14:xfrm>
                <a:off x="2863612" y="4230522"/>
                <a:ext cx="46800" cy="57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C9756FA-682A-6F16-1F79-D3840D73602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5972" y="4212522"/>
                  <a:ext cx="824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B0802B0-ED9D-7709-1BCE-2B3D568EF6B3}"/>
              </a:ext>
            </a:extLst>
          </p:cNvPr>
          <p:cNvGrpSpPr/>
          <p:nvPr/>
        </p:nvGrpSpPr>
        <p:grpSpPr>
          <a:xfrm>
            <a:off x="5608612" y="4188762"/>
            <a:ext cx="790200" cy="498960"/>
            <a:chOff x="5608612" y="4188762"/>
            <a:chExt cx="7902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A60B5AB-4309-75E1-7306-E575B1D30BF3}"/>
                    </a:ext>
                  </a:extLst>
                </p14:cNvPr>
                <p14:cNvContentPartPr/>
                <p14:nvPr/>
              </p14:nvContentPartPr>
              <p14:xfrm>
                <a:off x="5608612" y="4275162"/>
                <a:ext cx="605880" cy="3160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A60B5AB-4309-75E1-7306-E575B1D30B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90612" y="4257522"/>
                  <a:ext cx="641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8A832B1-C12C-3343-D02A-B3D26A8335EF}"/>
                    </a:ext>
                  </a:extLst>
                </p14:cNvPr>
                <p14:cNvContentPartPr/>
                <p14:nvPr/>
              </p14:nvContentPartPr>
              <p14:xfrm>
                <a:off x="5686012" y="4359402"/>
                <a:ext cx="561240" cy="3283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8A832B1-C12C-3343-D02A-B3D26A8335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68012" y="4341762"/>
                  <a:ext cx="596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D2D7A2C-A2BB-08D1-BF71-0C709EDB57C9}"/>
                    </a:ext>
                  </a:extLst>
                </p14:cNvPr>
                <p14:cNvContentPartPr/>
                <p14:nvPr/>
              </p14:nvContentPartPr>
              <p14:xfrm>
                <a:off x="5975452" y="4188762"/>
                <a:ext cx="423360" cy="3189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D2D7A2C-A2BB-08D1-BF71-0C709EDB57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57812" y="4171122"/>
                  <a:ext cx="459000" cy="35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0180063-5E68-BEB0-5BA7-0537CBF4AD72}"/>
              </a:ext>
            </a:extLst>
          </p:cNvPr>
          <p:cNvSpPr txBox="1"/>
          <p:nvPr/>
        </p:nvSpPr>
        <p:spPr>
          <a:xfrm>
            <a:off x="6471634" y="4024648"/>
            <a:ext cx="117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IO</a:t>
            </a:r>
            <a:r>
              <a:rPr lang="ko-KR" altLang="en-US" dirty="0"/>
              <a:t>보드</a:t>
            </a:r>
          </a:p>
        </p:txBody>
      </p:sp>
    </p:spTree>
    <p:extLst>
      <p:ext uri="{BB962C8B-B14F-4D97-AF65-F5344CB8AC3E}">
        <p14:creationId xmlns:p14="http://schemas.microsoft.com/office/powerpoint/2010/main" val="207150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AFFC8-1F13-EE67-F499-F030A0AA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493" y="5871720"/>
            <a:ext cx="10515600" cy="802046"/>
          </a:xfrm>
        </p:spPr>
        <p:txBody>
          <a:bodyPr/>
          <a:lstStyle/>
          <a:p>
            <a:r>
              <a:rPr lang="ko-KR" altLang="en-US" dirty="0"/>
              <a:t>케이스나 주변 연결 부품 다 </a:t>
            </a:r>
            <a:r>
              <a:rPr lang="ko-KR" altLang="en-US" dirty="0" err="1"/>
              <a:t>사야함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731D2-B46F-16A8-431B-5F442228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4" y="184234"/>
            <a:ext cx="10103476" cy="5025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3F457D-DC09-75C5-740C-3D3E1B45A5FC}"/>
              </a:ext>
            </a:extLst>
          </p:cNvPr>
          <p:cNvSpPr txBox="1"/>
          <p:nvPr/>
        </p:nvSpPr>
        <p:spPr>
          <a:xfrm>
            <a:off x="418564" y="5463713"/>
            <a:ext cx="6095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https://www.youtube.com/watch?v=PWKKJN-ilPY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35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85D75-360B-61C8-20CC-4D622D71224A}"/>
              </a:ext>
            </a:extLst>
          </p:cNvPr>
          <p:cNvSpPr txBox="1"/>
          <p:nvPr/>
        </p:nvSpPr>
        <p:spPr>
          <a:xfrm>
            <a:off x="2143125" y="3061606"/>
            <a:ext cx="782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/>
              <a:t>산업용 </a:t>
            </a:r>
            <a:r>
              <a:rPr lang="ko-KR" altLang="en-US" sz="5400" dirty="0" err="1"/>
              <a:t>라즈베리파이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27262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A8528-7705-7C12-76F4-3432A635A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2203"/>
          </a:xfrm>
        </p:spPr>
        <p:txBody>
          <a:bodyPr>
            <a:normAutofit/>
          </a:bodyPr>
          <a:lstStyle/>
          <a:p>
            <a:r>
              <a:rPr lang="ko-KR" altLang="en-US" dirty="0"/>
              <a:t>산업용 제어기의 차이점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2ED74-1E6E-174E-B460-D4E8A19568FC}"/>
              </a:ext>
            </a:extLst>
          </p:cNvPr>
          <p:cNvSpPr txBox="1"/>
          <p:nvPr/>
        </p:nvSpPr>
        <p:spPr>
          <a:xfrm>
            <a:off x="6392751" y="325685"/>
            <a:ext cx="62172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2"/>
              </a:rPr>
              <a:t>https://m.blog.naver.com/PostView.naver?isHttpsRedirect=true&amp;blogId=i2asys&amp;logNo=221064578749</a:t>
            </a:r>
            <a:r>
              <a:rPr lang="ko-KR" altLang="en-US" sz="9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86FB5-8A34-8B41-BB2B-11306AFBA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3" y="779173"/>
            <a:ext cx="5290125" cy="6003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2A6A0-18D0-22D5-8932-E42DB449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7265"/>
            <a:ext cx="5400153" cy="58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F806F-5147-D1CF-7319-B9CE1DE8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66" y="0"/>
            <a:ext cx="10515600" cy="1325563"/>
          </a:xfrm>
        </p:spPr>
        <p:txBody>
          <a:bodyPr/>
          <a:lstStyle/>
          <a:p>
            <a:r>
              <a:rPr lang="ko-KR" altLang="en-US" dirty="0"/>
              <a:t> 산업용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CM4</a:t>
            </a:r>
            <a:r>
              <a:rPr lang="ko-KR" altLang="en-US" dirty="0"/>
              <a:t> 개발보드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1E009-F80B-C058-C557-2B3A3681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89" y="1660413"/>
            <a:ext cx="9906280" cy="425098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7338A82-1E77-CC9F-4F0E-DC05C5F18DEB}"/>
              </a:ext>
            </a:extLst>
          </p:cNvPr>
          <p:cNvSpPr/>
          <p:nvPr/>
        </p:nvSpPr>
        <p:spPr>
          <a:xfrm>
            <a:off x="216793" y="389104"/>
            <a:ext cx="895081" cy="557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38914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7A49C-91D0-BC35-6E8B-BB300D8C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852097" cy="569517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라즈베리 파이 </a:t>
            </a:r>
            <a:r>
              <a:rPr lang="en-US" altLang="ko-KR" sz="2800" dirty="0"/>
              <a:t>CM4 </a:t>
            </a:r>
            <a:r>
              <a:rPr lang="ko-KR" altLang="en-US" sz="2800" dirty="0"/>
              <a:t>개발보드 사양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F6B9BA-005C-3C40-DE92-C4047CC6F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6719"/>
              </p:ext>
            </p:extLst>
          </p:nvPr>
        </p:nvGraphicFramePr>
        <p:xfrm>
          <a:off x="234994" y="499667"/>
          <a:ext cx="11233643" cy="6358333"/>
        </p:xfrm>
        <a:graphic>
          <a:graphicData uri="http://schemas.openxmlformats.org/drawingml/2006/table">
            <a:tbl>
              <a:tblPr/>
              <a:tblGrid>
                <a:gridCol w="3524206">
                  <a:extLst>
                    <a:ext uri="{9D8B030D-6E8A-4147-A177-3AD203B41FA5}">
                      <a16:colId xmlns:a16="http://schemas.microsoft.com/office/drawing/2014/main" val="2171158409"/>
                    </a:ext>
                  </a:extLst>
                </a:gridCol>
                <a:gridCol w="7709437">
                  <a:extLst>
                    <a:ext uri="{9D8B030D-6E8A-4147-A177-3AD203B41FA5}">
                      <a16:colId xmlns:a16="http://schemas.microsoft.com/office/drawing/2014/main" val="914321522"/>
                    </a:ext>
                  </a:extLst>
                </a:gridCol>
              </a:tblGrid>
              <a:tr h="97077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카테고리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특징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723491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프로세서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Broadcom BCM2711 quad-core Cortex-A72 (ARM v8) 64-bit SoC @ 1.5GHz</a:t>
                      </a:r>
                      <a:b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H.265 (HEVC) (up to 4Kp60 decode), H.264 (up to 1080p60 decode, 1080p30 encode)</a:t>
                      </a:r>
                      <a:b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OpenGL ES 3.1, Vulkan 1.0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91486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RAM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1GB / 2GB / 4GB / 8GB LPDDR4-3200 SDRAM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992184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저장 공간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Onboard 0GB / 8GB / 16GB / 32GB eMMC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microSD Card 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Slot for system boot when choosing 0GB(CM4 Lite) eMMC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Onboard 32Mbits / 4MBytes SPI Flash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514086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디스플레이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standard HDMI Out (Type A)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FPC HDMI Touch Display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FPC DSI Touch Display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442190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카메라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FPC CSI, Support Raspberry Pi Official 5M &amp; 8M Cameras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193756"/>
                  </a:ext>
                </a:extLst>
              </a:tr>
              <a:tr h="516692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유선 인터페이스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Gig-Ethernet (10/100/1000M), Support PoE (with Raspberry Pi PoE HAT)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Fast-Ethernet (10/100M)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2x USB 2.0 Type-A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USB micro-B for eMMC Flashing (Inside the case)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90165"/>
                  </a:ext>
                </a:extLst>
              </a:tr>
              <a:tr h="274057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무선 인터페이스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Optional 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2.4 GHz, 5.0 GHz IEEE 802.11 b/g/n/ac wireless 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and Bluetooth 5.0, BLE with external antenna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Optional 4G LTE with optional GPS support, 1x Standard-SIM card slot, external antenna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78960"/>
                  </a:ext>
                </a:extLst>
              </a:tr>
              <a:tr h="1001962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산업용 인터페이스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2x RS485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, 6-pin Terminal Block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RS232, 3-pin Terminal Block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3x 12-bits ADC Channels, 4-pin Terminal Block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2x isolated DI, Support Dry / Wet Contact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DPDT Relay, 6-pin Terminal Block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RTC with CR1220 backup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adjustable speed fan control, 3-pin wafer connector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Buzzer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124695"/>
                  </a:ext>
                </a:extLst>
              </a:tr>
              <a:tr h="669289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확장 인터페이스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mini-PCIe slot with 1-lane PCIe and 1x USB 2.0, Support 4G Module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standard Raspberry Pi </a:t>
                      </a: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40-PIN GPIO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Serial(TTL), 4-pin DIP connector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2x USB 2.0, 4-pin DIP connector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non-isolated IO, 2-pin DIP connector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219837"/>
                  </a:ext>
                </a:extLst>
              </a:tr>
              <a:tr h="274057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전원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8 ~ 36V DC*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DC Jack or optional 2-pin Terminal Block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436423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LED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Power Indicator with Red LED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Status Indicator with Green LED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4G network indicator with Blue LED (Inside the case)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08950"/>
                  </a:ext>
                </a:extLst>
              </a:tr>
              <a:tr h="274057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버튼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System Reset Button</a:t>
                      </a:r>
                      <a:b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1x User Button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26531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작동 온도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-25~ 50°C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089653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작동 습도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10% - 60%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97207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 err="1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엔클로저</a:t>
                      </a:r>
                      <a:endParaRPr lang="ko-KR" altLang="en-US" sz="800" dirty="0">
                        <a:solidFill>
                          <a:srgbClr val="666666"/>
                        </a:solidFill>
                        <a:effectLst/>
                        <a:latin typeface="Nanum Gothic"/>
                      </a:endParaRP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Metal Case, 2 Antenna Holes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97300"/>
                  </a:ext>
                </a:extLst>
              </a:tr>
              <a:tr h="152740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크기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pl-PL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147(L) x 119(W) x 28(H)mm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8838"/>
                  </a:ext>
                </a:extLst>
              </a:tr>
              <a:tr h="274057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장착 옵션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DIN-mount</a:t>
                      </a:r>
                      <a:b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Wall-mount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0151"/>
                  </a:ext>
                </a:extLst>
              </a:tr>
              <a:tr h="395375">
                <a:tc>
                  <a:txBody>
                    <a:bodyPr/>
                    <a:lstStyle/>
                    <a:p>
                      <a:pPr algn="ctr" rtl="0" latinLnBrk="1"/>
                      <a:r>
                        <a:rPr lang="ko-KR" alt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운영체제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1"/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Pre-installed with 32-bit Raspberry Pi OS with Desktop in eMMC(if choosing eMMC variants)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Compatible with Origin Raspberry Pi OS, support 32-bit and 64-bit OS, support Lite and Desktop versions</a:t>
                      </a:r>
                      <a:b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r>
                        <a:rPr lang="en-US" sz="8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Support BSP online install / upgrade with APT tool</a:t>
                      </a:r>
                    </a:p>
                  </a:txBody>
                  <a:tcPr marL="15789" marR="15789" marT="15789" marB="15789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6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E2CB3-07D5-01A0-3127-1470C92D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93"/>
            <a:ext cx="10515600" cy="806852"/>
          </a:xfrm>
        </p:spPr>
        <p:txBody>
          <a:bodyPr/>
          <a:lstStyle/>
          <a:p>
            <a:r>
              <a:rPr lang="ko-KR" altLang="en-US" dirty="0" err="1"/>
              <a:t>구매할것</a:t>
            </a:r>
            <a:r>
              <a:rPr lang="ko-KR" altLang="en-US" dirty="0"/>
              <a:t> 메모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E150-9DB9-899D-52A5-1E958AF8A8C7}"/>
              </a:ext>
            </a:extLst>
          </p:cNvPr>
          <p:cNvSpPr txBox="1"/>
          <p:nvPr/>
        </p:nvSpPr>
        <p:spPr>
          <a:xfrm>
            <a:off x="463788" y="1067130"/>
            <a:ext cx="10895527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12V~24V </a:t>
            </a:r>
            <a:r>
              <a:rPr lang="ko-KR" altLang="en-US" dirty="0"/>
              <a:t>전압까지 </a:t>
            </a:r>
            <a:r>
              <a:rPr lang="ko-KR" altLang="en-US" dirty="0" err="1"/>
              <a:t>견딜려면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산업용라즈베리파이를</a:t>
            </a:r>
            <a:r>
              <a:rPr lang="ko-KR" altLang="en-US" dirty="0"/>
              <a:t> </a:t>
            </a:r>
            <a:r>
              <a:rPr lang="ko-KR" altLang="en-US" dirty="0" err="1"/>
              <a:t>하는게</a:t>
            </a:r>
            <a:r>
              <a:rPr lang="ko-KR" altLang="en-US" dirty="0"/>
              <a:t> </a:t>
            </a:r>
            <a:r>
              <a:rPr lang="ko-KR" altLang="en-US" dirty="0" err="1"/>
              <a:t>좋을듯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CM4</a:t>
            </a:r>
            <a:r>
              <a:rPr lang="ko-KR" altLang="en-US" dirty="0"/>
              <a:t> 는 </a:t>
            </a:r>
            <a:r>
              <a:rPr lang="en-US" altLang="ko-KR" dirty="0"/>
              <a:t>IO</a:t>
            </a:r>
            <a:r>
              <a:rPr lang="ko-KR" altLang="en-US" dirty="0"/>
              <a:t>보드와 같이 </a:t>
            </a:r>
            <a:r>
              <a:rPr lang="ko-KR" altLang="en-US" dirty="0" err="1"/>
              <a:t>써야함</a:t>
            </a:r>
            <a:r>
              <a:rPr lang="en-US" altLang="ko-KR" dirty="0"/>
              <a:t>. </a:t>
            </a:r>
            <a:r>
              <a:rPr lang="ko-KR" altLang="en-US" dirty="0"/>
              <a:t>근데 케이스도 없는 </a:t>
            </a:r>
            <a:r>
              <a:rPr lang="ko-KR" altLang="en-US" dirty="0" err="1"/>
              <a:t>상태고</a:t>
            </a:r>
            <a:r>
              <a:rPr lang="en-US" altLang="ko-KR" dirty="0"/>
              <a:t>,</a:t>
            </a:r>
            <a:r>
              <a:rPr lang="ko-KR" altLang="en-US" dirty="0"/>
              <a:t>해서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 돼 있는 </a:t>
            </a:r>
            <a:r>
              <a:rPr lang="ko-KR" altLang="en-US" dirty="0">
                <a:solidFill>
                  <a:srgbClr val="0070C0"/>
                </a:solidFill>
              </a:rPr>
              <a:t>산업용 </a:t>
            </a:r>
            <a:r>
              <a:rPr lang="ko-KR" altLang="en-US" dirty="0" err="1">
                <a:solidFill>
                  <a:srgbClr val="0070C0"/>
                </a:solidFill>
              </a:rPr>
              <a:t>라즈베리파이를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사면 </a:t>
            </a:r>
            <a:r>
              <a:rPr lang="ko-KR" altLang="en-US" dirty="0" err="1"/>
              <a:t>될듯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61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008E4-3788-6DFB-8341-32DD4957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83" y="101109"/>
            <a:ext cx="10515600" cy="845488"/>
          </a:xfrm>
        </p:spPr>
        <p:txBody>
          <a:bodyPr>
            <a:normAutofit/>
          </a:bodyPr>
          <a:lstStyle/>
          <a:p>
            <a:r>
              <a:rPr lang="ko-KR" altLang="en-US"/>
              <a:t>구매확정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140BA18-8A29-21E3-5452-B68084346C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668648"/>
              </p:ext>
            </p:extLst>
          </p:nvPr>
        </p:nvGraphicFramePr>
        <p:xfrm>
          <a:off x="838200" y="1825625"/>
          <a:ext cx="10515600" cy="408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694274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04603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82408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096102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15177773"/>
                    </a:ext>
                  </a:extLst>
                </a:gridCol>
              </a:tblGrid>
              <a:tr h="81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구매할 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총가격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102446"/>
                  </a:ext>
                </a:extLst>
              </a:tr>
              <a:tr h="81715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566330"/>
                  </a:ext>
                </a:extLst>
              </a:tr>
              <a:tr h="81715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5282903"/>
                  </a:ext>
                </a:extLst>
              </a:tr>
              <a:tr h="81715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835506"/>
                  </a:ext>
                </a:extLst>
              </a:tr>
              <a:tr h="81715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46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47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096E2-9ECB-171F-DCDB-57CD6BCF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04165"/>
            <a:ext cx="10515600" cy="1325563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C83E0-5ACF-57DA-4925-08C925ED6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083"/>
            <a:ext cx="10515600" cy="4351338"/>
          </a:xfrm>
        </p:spPr>
        <p:txBody>
          <a:bodyPr>
            <a:norm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1.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신용카드 크기의 작고 독자적 동작이 가능한 초소형 컴퓨터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2.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저렴한 가격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(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국내 대략 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5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만원 대의 가격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)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3.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다양한 운영체제 지원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(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기본적으로 </a:t>
            </a:r>
            <a:r>
              <a:rPr lang="ko-KR" altLang="en-US" sz="2400" b="0" i="0" dirty="0" err="1">
                <a:solidFill>
                  <a:srgbClr val="676767"/>
                </a:solidFill>
                <a:effectLst/>
                <a:latin typeface="+mn-ea"/>
              </a:rPr>
              <a:t>리눅스계열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 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OS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지원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)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3. PC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주변기기 활용 가능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(USB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연결단자를 통하여 마우스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,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키보드 연결이 가능하다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)</a:t>
            </a:r>
          </a:p>
          <a:p>
            <a:pPr algn="l" fontAlgn="base">
              <a:lnSpc>
                <a:spcPct val="150000"/>
              </a:lnSpc>
            </a:pP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4. GPID </a:t>
            </a:r>
            <a:r>
              <a:rPr lang="ko-KR" altLang="en-US" sz="2400" b="0" i="0" dirty="0">
                <a:solidFill>
                  <a:srgbClr val="676767"/>
                </a:solidFill>
                <a:effectLst/>
                <a:latin typeface="+mn-ea"/>
              </a:rPr>
              <a:t>지원하여 각종 센서 및 소자들의 제어가 가능하다</a:t>
            </a:r>
            <a:r>
              <a:rPr lang="en-US" altLang="ko-KR" sz="2400" b="0" i="0" dirty="0">
                <a:solidFill>
                  <a:srgbClr val="676767"/>
                </a:solidFill>
                <a:effectLst/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16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3D450-70B0-0D4E-1696-A171742B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77" y="158190"/>
            <a:ext cx="5369417" cy="967838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구성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8C88CD3-25F4-0F11-2FD9-FC08120C1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1" y="2292439"/>
            <a:ext cx="5750988" cy="392345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C33E49-3868-BE07-94F4-F7443C6F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301" y="1506828"/>
            <a:ext cx="6081038" cy="51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0FD5F-E07D-FD20-81E1-C9B3AE24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4 model B </a:t>
            </a:r>
            <a:r>
              <a:rPr lang="ko-KR" altLang="en-US" dirty="0"/>
              <a:t>사양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999EFD8-4EBE-2399-41F3-A1B12F60E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804673"/>
              </p:ext>
            </p:extLst>
          </p:nvPr>
        </p:nvGraphicFramePr>
        <p:xfrm>
          <a:off x="605307" y="1307146"/>
          <a:ext cx="6317087" cy="5185728"/>
        </p:xfrm>
        <a:graphic>
          <a:graphicData uri="http://schemas.openxmlformats.org/drawingml/2006/table">
            <a:tbl>
              <a:tblPr/>
              <a:tblGrid>
                <a:gridCol w="6317087">
                  <a:extLst>
                    <a:ext uri="{9D8B030D-6E8A-4147-A177-3AD203B41FA5}">
                      <a16:colId xmlns:a16="http://schemas.microsoft.com/office/drawing/2014/main" val="2351847891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>
                        <a:solidFill>
                          <a:srgbClr val="666666"/>
                        </a:solidFill>
                        <a:effectLst/>
                        <a:latin typeface="Nanum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5983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rgbClr val="0F7FDD"/>
                          </a:solidFill>
                          <a:effectLst/>
                          <a:latin typeface="Nanum Gothic"/>
                        </a:rPr>
                        <a:t>사양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950897"/>
                  </a:ext>
                </a:extLst>
              </a:tr>
              <a:tr h="4051246">
                <a:tc>
                  <a:txBody>
                    <a:bodyPr/>
                    <a:lstStyle/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브로드컴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 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BCM2711, </a:t>
                      </a:r>
                      <a:r>
                        <a:rPr lang="ko-KR" altLang="en-US" sz="1000" dirty="0" err="1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쿼드코어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Cortex-A72 (ARM v8) 64-bit SoC @ 1.5GHz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1GB, 2GB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또는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4GB LPDDR4-3200 SDRAM (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모델에 따라 다름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2.4/5GHz IEEE 802.11ac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와이파이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, Bluetooth 5.0, BLE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기가비트 이더넷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USB 3.0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포트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개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, USB 2.0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포트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개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라즈베리파이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표준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40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핀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GPIO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헤더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라즈베리파이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 이전 모델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-40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핀 모델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-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과 완벽 호환 가능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 × micro-HDMI (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최대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4kp60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지원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열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MIPI DSI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디스플레이 포트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열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MIPI CSI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카메라 포트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극 스테레오 오디오 및 </a:t>
                      </a:r>
                      <a:r>
                        <a:rPr lang="ko-KR" altLang="en-US" sz="1000" dirty="0" err="1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컴포지트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 비디오 포트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H.265 (4kp60 decode), H264 (1080p60 decode, 1080p30 encode)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OpenGL ES 3.0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그래픽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Micro-SD 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카드 슬롯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저장장치 및 운영체제 로딩용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5V DC - USB-C connector (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최소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3A*)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5V DC - GPIO header (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최소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3A*)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Power over Ethernet (PoE) (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Nanum Gothic"/>
                          <a:hlinkClick r:id="rId2"/>
                        </a:rPr>
                        <a:t>별도의 </a:t>
                      </a:r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  <a:latin typeface="Nanum Gothic"/>
                          <a:hlinkClick r:id="rId2"/>
                        </a:rPr>
                        <a:t>PoE HAT </a:t>
                      </a:r>
                      <a:r>
                        <a:rPr lang="ko-KR" altLang="en-US" sz="1000" b="1" u="none" strike="noStrike" dirty="0">
                          <a:solidFill>
                            <a:srgbClr val="FF0000"/>
                          </a:solidFill>
                          <a:effectLst/>
                          <a:latin typeface="Nanum Gothic"/>
                          <a:hlinkClick r:id="rId2"/>
                        </a:rPr>
                        <a:t>제품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이 필요합니다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latin typeface="Nanum Gothic"/>
                        </a:rPr>
                        <a:t>.)</a:t>
                      </a:r>
                    </a:p>
                    <a:p>
                      <a:pPr algn="l" font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작동 온도 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: 0 – 50</a:t>
                      </a:r>
                      <a:r>
                        <a:rPr lang="ko-KR" altLang="en-US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도 </a:t>
                      </a:r>
                      <a:r>
                        <a:rPr lang="en-US" altLang="ko-KR" sz="1000" dirty="0">
                          <a:solidFill>
                            <a:srgbClr val="333333"/>
                          </a:solidFill>
                          <a:effectLst/>
                          <a:highlight>
                            <a:srgbClr val="FFFF00"/>
                          </a:highlight>
                          <a:latin typeface="Nanum Gothic"/>
                        </a:rPr>
                        <a:t>ambient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* </a:t>
                      </a:r>
                      <a:r>
                        <a:rPr lang="en-US" altLang="ko-KR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USB</a:t>
                      </a:r>
                      <a:r>
                        <a:rPr lang="ko-KR" altLang="en-US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로 연결된 주변기기들이 </a:t>
                      </a:r>
                      <a:r>
                        <a:rPr lang="en-US" altLang="ko-KR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500mA </a:t>
                      </a:r>
                      <a:r>
                        <a:rPr lang="ko-KR" altLang="en-US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이하의 전류를 소비하는 경우에는</a:t>
                      </a:r>
                      <a:r>
                        <a:rPr lang="en-US" altLang="ko-KR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 안정적인 성능</a:t>
                      </a:r>
                      <a:r>
                        <a:rPr lang="en-US" altLang="ko-KR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좋은 품질</a:t>
                      </a:r>
                      <a:r>
                        <a:rPr lang="en-US" altLang="ko-KR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의 정격 </a:t>
                      </a:r>
                      <a:r>
                        <a:rPr lang="en-US" altLang="ko-KR" sz="1000" b="1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2.5A </a:t>
                      </a:r>
                      <a:r>
                        <a:rPr lang="ko-KR" altLang="en-US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전원 공급 장치로도 사용할 수 있습니다</a:t>
                      </a:r>
                      <a:r>
                        <a:rPr lang="en-US" altLang="ko-KR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br>
                        <a:rPr lang="en-US" altLang="ko-KR" sz="1000" dirty="0">
                          <a:solidFill>
                            <a:srgbClr val="666666"/>
                          </a:solidFill>
                          <a:effectLst/>
                          <a:latin typeface="Nanum Gothic"/>
                        </a:rPr>
                      </a:br>
                      <a:endParaRPr lang="en-US" altLang="ko-KR" sz="1000" dirty="0">
                        <a:solidFill>
                          <a:srgbClr val="666666"/>
                        </a:solidFill>
                        <a:effectLst/>
                        <a:latin typeface="Nanum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3810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116062-8109-EB49-BD75-8D5B1EC30420}"/>
              </a:ext>
            </a:extLst>
          </p:cNvPr>
          <p:cNvSpPr txBox="1"/>
          <p:nvPr/>
        </p:nvSpPr>
        <p:spPr>
          <a:xfrm>
            <a:off x="8596648" y="1751527"/>
            <a:ext cx="22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출시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CC7BB36-3581-3003-4330-15D919ED6C5E}"/>
              </a:ext>
            </a:extLst>
          </p:cNvPr>
          <p:cNvSpPr/>
          <p:nvPr/>
        </p:nvSpPr>
        <p:spPr>
          <a:xfrm rot="16200000">
            <a:off x="7089822" y="3871036"/>
            <a:ext cx="772733" cy="1281448"/>
          </a:xfrm>
          <a:prstGeom prst="downArrow">
            <a:avLst>
              <a:gd name="adj1" fmla="val 30000"/>
              <a:gd name="adj2" fmla="val 4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57AA2-F59E-F6D9-BB69-B3DAE9C1D797}"/>
              </a:ext>
            </a:extLst>
          </p:cNvPr>
          <p:cNvSpPr txBox="1"/>
          <p:nvPr/>
        </p:nvSpPr>
        <p:spPr>
          <a:xfrm>
            <a:off x="8116913" y="4357871"/>
            <a:ext cx="4075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온도</a:t>
            </a:r>
            <a:r>
              <a:rPr lang="en-US" altLang="ko-KR" sz="1400" dirty="0"/>
              <a:t>, </a:t>
            </a:r>
            <a:r>
              <a:rPr lang="ko-KR" altLang="en-US" sz="1400" dirty="0"/>
              <a:t>전압 낮아서 산업용으로 </a:t>
            </a:r>
            <a:r>
              <a:rPr lang="ko-KR" altLang="en-US" sz="1400" dirty="0" err="1"/>
              <a:t>하는게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좋을듯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93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F9B3F83-A1B6-7D82-CB37-8B9C148AB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43" y="1757537"/>
            <a:ext cx="74199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A94E6-73AA-CF85-2B5E-1D3A35BEE739}"/>
              </a:ext>
            </a:extLst>
          </p:cNvPr>
          <p:cNvSpPr txBox="1"/>
          <p:nvPr/>
        </p:nvSpPr>
        <p:spPr>
          <a:xfrm>
            <a:off x="725978" y="0"/>
            <a:ext cx="1012490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Raspberry Pi (</a:t>
            </a:r>
            <a:r>
              <a:rPr lang="ko-KR" altLang="en-US" b="0" i="0" dirty="0" err="1">
                <a:solidFill>
                  <a:srgbClr val="2B2B2B"/>
                </a:solidFill>
                <a:effectLst/>
                <a:latin typeface="+mn-ea"/>
              </a:rPr>
              <a:t>라즈베리파이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를 컴퓨터처럼 사용하기 위해서는 몇 가지 주변 장치들이 필요합니다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모니터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키보드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마우스는 물론이고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, HDMI (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혹은 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Micro-HDMI)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케이블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전원 연결선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그리고 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SD (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혹은 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Micro-SD)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카드가 필요합니다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.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앞서 말씀드린 주변 장치들을 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Raspberry Pi (</a:t>
            </a:r>
            <a:r>
              <a:rPr lang="ko-KR" altLang="en-US" b="0" i="0" dirty="0" err="1">
                <a:solidFill>
                  <a:srgbClr val="2B2B2B"/>
                </a:solidFill>
                <a:effectLst/>
                <a:latin typeface="+mn-ea"/>
              </a:rPr>
              <a:t>라즈베리파이</a:t>
            </a:r>
            <a:r>
              <a:rPr lang="en-US" altLang="ko-KR" b="0" i="0" dirty="0">
                <a:solidFill>
                  <a:srgbClr val="2B2B2B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2B2B2B"/>
                </a:solidFill>
                <a:effectLst/>
                <a:latin typeface="+mn-ea"/>
              </a:rPr>
              <a:t>에 연결하면 완전한 컴퓨터로 사용할 수 있게 됩니다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17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EBF30-8C81-5BD1-6B5D-287838FC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사용 구성필수품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41440-726C-CEEF-DC35-ACDA3E2E3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라즈베리파이</a:t>
            </a:r>
            <a:r>
              <a:rPr lang="ko-KR" altLang="en-US" dirty="0"/>
              <a:t> 케이스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SD</a:t>
            </a:r>
            <a:r>
              <a:rPr lang="ko-KR" altLang="en-US" dirty="0"/>
              <a:t>카드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모니터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마우스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키보드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HDMI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전원연결선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038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CBDC8-8C59-B92E-88FE-8B910CFE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무선통신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1F664-679E-E3E7-7C5D-8F3AEF26E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8" y="1773380"/>
            <a:ext cx="6722381" cy="44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1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1EFDF-4AAA-B10B-B57E-D064090BC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시리얼 </a:t>
            </a:r>
            <a:r>
              <a:rPr lang="en-US" altLang="ko-KR" dirty="0"/>
              <a:t>RS485</a:t>
            </a:r>
          </a:p>
          <a:p>
            <a:r>
              <a:rPr lang="ko-KR" altLang="en-US" dirty="0"/>
              <a:t>무선</a:t>
            </a:r>
            <a:endParaRPr lang="en-US" altLang="ko-KR" dirty="0"/>
          </a:p>
          <a:p>
            <a:r>
              <a:rPr lang="ko-KR" altLang="en-US" dirty="0"/>
              <a:t>이더넷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2340BDC-1A4E-F5CE-C763-7F57F370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필요스펙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46EF1-B0FA-6688-C339-6A9E99594629}"/>
              </a:ext>
            </a:extLst>
          </p:cNvPr>
          <p:cNvSpPr txBox="1"/>
          <p:nvPr/>
        </p:nvSpPr>
        <p:spPr>
          <a:xfrm>
            <a:off x="412124" y="3244334"/>
            <a:ext cx="8730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https://www.devicemart.co.kr/goods/view?no=12553062</a:t>
            </a:r>
            <a:r>
              <a:rPr lang="ko-KR" altLang="en-US" dirty="0"/>
              <a:t> </a:t>
            </a:r>
            <a:r>
              <a:rPr lang="ko-KR" altLang="en-US" dirty="0" err="1"/>
              <a:t>디바이스마트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02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01D3-2196-1827-4DF8-A82FDC18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7" y="152623"/>
            <a:ext cx="10515600" cy="690943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4 </a:t>
            </a:r>
            <a:r>
              <a:rPr lang="ko-KR" altLang="en-US" dirty="0"/>
              <a:t>가격비교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9F5D2E9-74CC-866A-71D4-7F6B4236B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966305"/>
              </p:ext>
            </p:extLst>
          </p:nvPr>
        </p:nvGraphicFramePr>
        <p:xfrm>
          <a:off x="735169" y="1173956"/>
          <a:ext cx="10515600" cy="458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529357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080656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95452506"/>
                    </a:ext>
                  </a:extLst>
                </a:gridCol>
                <a:gridCol w="1051775">
                  <a:extLst>
                    <a:ext uri="{9D8B030D-6E8A-4147-A177-3AD203B41FA5}">
                      <a16:colId xmlns:a16="http://schemas.microsoft.com/office/drawing/2014/main" val="296845583"/>
                    </a:ext>
                  </a:extLst>
                </a:gridCol>
                <a:gridCol w="2453425">
                  <a:extLst>
                    <a:ext uri="{9D8B030D-6E8A-4147-A177-3AD203B41FA5}">
                      <a16:colId xmlns:a16="http://schemas.microsoft.com/office/drawing/2014/main" val="82294808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8424337"/>
                    </a:ext>
                  </a:extLst>
                </a:gridCol>
              </a:tblGrid>
              <a:tr h="41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사이트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/>
                        <a:t>상품명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스펙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도착날짜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56821"/>
                  </a:ext>
                </a:extLst>
              </a:tr>
              <a:tr h="821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디바이스마트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[RASPBERRY-PI] [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예약판매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(Raspberry Pi 4 Model B) 8GB + </a:t>
                      </a:r>
                      <a:r>
                        <a:rPr lang="ko-KR" alt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방열판</a:t>
                      </a:r>
                      <a:endParaRPr lang="ko-KR" alt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hlinkClick r:id="rId2"/>
                        </a:rPr>
                        <a:t>https://www.devicemart.co.kr/goods/view?no=12553062</a:t>
                      </a:r>
                      <a:r>
                        <a:rPr lang="en-US" altLang="ko-KR" sz="1100" dirty="0"/>
                        <a:t> 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115000</a:t>
                      </a:r>
                      <a:r>
                        <a:rPr lang="ko-KR" altLang="en-US" sz="1200" dirty="0"/>
                        <a:t>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: 8GB / 1.5GHz </a:t>
                      </a:r>
                      <a:r>
                        <a:rPr lang="ko-KR" altLang="en-US" sz="10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쿼드코어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64-bit Cortex-A72(ARM v8) / 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기가비트 이더넷 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USB 3.0 x2, USB 2.0 x2 / 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듀얼 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4K 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디스플레이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(Micro-HDMI x2) / USB-C 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전원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(5V 3A </a:t>
                      </a:r>
                      <a:r>
                        <a:rPr lang="ko-KR" alt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권장</a:t>
                      </a:r>
                      <a:r>
                        <a:rPr lang="en-US" altLang="ko-KR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923912"/>
                  </a:ext>
                </a:extLst>
              </a:tr>
              <a:tr h="82101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873506"/>
                  </a:ext>
                </a:extLst>
              </a:tr>
              <a:tr h="82101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146300"/>
                  </a:ext>
                </a:extLst>
              </a:tr>
              <a:tr h="82101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56142"/>
                  </a:ext>
                </a:extLst>
              </a:tr>
              <a:tr h="82101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74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9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1234</Words>
  <Application>Microsoft Office PowerPoint</Application>
  <PresentationFormat>와이드스크린</PresentationFormat>
  <Paragraphs>141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 Gothic</vt:lpstr>
      <vt:lpstr>맑은 고딕</vt:lpstr>
      <vt:lpstr>Arial</vt:lpstr>
      <vt:lpstr>Office 테마</vt:lpstr>
      <vt:lpstr>PowerPoint 프레젠테이션</vt:lpstr>
      <vt:lpstr>라즈베리파이 특징</vt:lpstr>
      <vt:lpstr>라즈베리파이 구성</vt:lpstr>
      <vt:lpstr>라즈베리파이 4 model B 사양</vt:lpstr>
      <vt:lpstr>PowerPoint 프레젠테이션</vt:lpstr>
      <vt:lpstr>라즈베리파이 사용 구성필수품</vt:lpstr>
      <vt:lpstr>라즈베리파이 무선통신</vt:lpstr>
      <vt:lpstr>라즈베리파이 필요스펙</vt:lpstr>
      <vt:lpstr>라즈베리파이4 가격비교</vt:lpstr>
      <vt:lpstr>추가구매구성품</vt:lpstr>
      <vt:lpstr>라즈베리파이 CM4(compute module)</vt:lpstr>
      <vt:lpstr>PowerPoint 프레젠테이션</vt:lpstr>
      <vt:lpstr>케이스나 주변 연결 부품 다 사야함.</vt:lpstr>
      <vt:lpstr>PowerPoint 프레젠테이션</vt:lpstr>
      <vt:lpstr>산업용 제어기의 차이점?</vt:lpstr>
      <vt:lpstr> 산업용 라즈베리파이 CM4 개발보드</vt:lpstr>
      <vt:lpstr>라즈베리 파이 CM4 개발보드 사양</vt:lpstr>
      <vt:lpstr>구매할것 메모</vt:lpstr>
      <vt:lpstr>구매확정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5388</dc:creator>
  <cp:lastModifiedBy>5388</cp:lastModifiedBy>
  <cp:revision>112</cp:revision>
  <dcterms:created xsi:type="dcterms:W3CDTF">2023-04-26T04:13:14Z</dcterms:created>
  <dcterms:modified xsi:type="dcterms:W3CDTF">2023-04-27T09:05:51Z</dcterms:modified>
</cp:coreProperties>
</file>